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7"/>
  </p:notesMasterIdLst>
  <p:sldIdLst>
    <p:sldId id="382" r:id="rId4"/>
    <p:sldId id="1041" r:id="rId5"/>
    <p:sldId id="1038" r:id="rId6"/>
    <p:sldId id="320" r:id="rId7"/>
    <p:sldId id="983" r:id="rId8"/>
    <p:sldId id="377" r:id="rId9"/>
    <p:sldId id="303" r:id="rId10"/>
    <p:sldId id="413" r:id="rId11"/>
    <p:sldId id="1042" r:id="rId12"/>
    <p:sldId id="417" r:id="rId13"/>
    <p:sldId id="420" r:id="rId14"/>
    <p:sldId id="992" r:id="rId15"/>
    <p:sldId id="4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6"/>
    <p:restoredTop sz="78095"/>
  </p:normalViewPr>
  <p:slideViewPr>
    <p:cSldViewPr snapToGrid="0" snapToObjects="1">
      <p:cViewPr varScale="1">
        <p:scale>
          <a:sx n="98" d="100"/>
          <a:sy n="98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25CA10-0D7C-D040-F880-82A08B12A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48375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Ruowen</a:t>
                      </a:r>
                      <a:r>
                        <a:rPr lang="en-US" dirty="0">
                          <a:effectLst/>
                        </a:rPr>
                        <a:t> Xu, </a:t>
                      </a:r>
                      <a:r>
                        <a:rPr lang="en-US" dirty="0" err="1">
                          <a:effectLst/>
                        </a:rPr>
                        <a:t>Yucen</a:t>
                      </a:r>
                      <a:r>
                        <a:rPr lang="en-US" dirty="0">
                          <a:effectLst/>
                        </a:rPr>
                        <a:t>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Jiajun</a:t>
                      </a:r>
                      <a:r>
                        <a:rPr lang="en-US" dirty="0">
                          <a:effectLst/>
                        </a:rPr>
                        <a:t> Sun, </a:t>
                      </a:r>
                      <a:r>
                        <a:rPr lang="en-US" dirty="0" err="1">
                          <a:effectLst/>
                        </a:rPr>
                        <a:t>Xianchun</a:t>
                      </a:r>
                      <a:r>
                        <a:rPr lang="en-US" dirty="0">
                          <a:effectLst/>
                        </a:rPr>
                        <a:t>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David Sarpong, Alex </a:t>
                      </a:r>
                      <a:r>
                        <a:rPr lang="en-US" dirty="0" err="1">
                          <a:effectLst/>
                        </a:rPr>
                        <a:t>Wollam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Cenhao</a:t>
                      </a:r>
                      <a:r>
                        <a:rPr lang="en-US" dirty="0">
                          <a:effectLst/>
                        </a:rPr>
                        <a:t> Li, </a:t>
                      </a:r>
                      <a:r>
                        <a:rPr lang="en-US" dirty="0" err="1">
                          <a:effectLst/>
                        </a:rPr>
                        <a:t>Ruiwei</a:t>
                      </a:r>
                      <a:r>
                        <a:rPr lang="en-US" dirty="0">
                          <a:effectLst/>
                        </a:rPr>
                        <a:t>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Tejas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Mattur</a:t>
                      </a:r>
                      <a:r>
                        <a:rPr lang="en-US" dirty="0">
                          <a:effectLst/>
                        </a:rPr>
                        <a:t>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Yiding</a:t>
                      </a:r>
                      <a:r>
                        <a:rPr lang="en-US" dirty="0">
                          <a:effectLst/>
                        </a:rPr>
                        <a:t> Tao, </a:t>
                      </a:r>
                      <a:r>
                        <a:rPr lang="en-US" dirty="0" err="1">
                          <a:effectLst/>
                        </a:rPr>
                        <a:t>Xiangyu</a:t>
                      </a:r>
                      <a:r>
                        <a:rPr lang="en-US" dirty="0">
                          <a:effectLst/>
                        </a:rPr>
                        <a:t>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70" y="4139912"/>
            <a:ext cx="7296167" cy="1404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216F53-5DE1-6F40-8D55-15DBAE6D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9" y="3924506"/>
            <a:ext cx="2530663" cy="19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482"/>
            <a:ext cx="10515600" cy="4763744"/>
          </a:xfrm>
        </p:spPr>
        <p:txBody>
          <a:bodyPr>
            <a:normAutofit/>
          </a:bodyPr>
          <a:lstStyle/>
          <a:p>
            <a:r>
              <a:rPr lang="en-US" dirty="0"/>
              <a:t>AI amplifies/augments human abilities</a:t>
            </a:r>
          </a:p>
          <a:p>
            <a:r>
              <a:rPr lang="en-US" dirty="0"/>
              <a:t>It also amplifies and create challenges </a:t>
            </a:r>
          </a:p>
          <a:p>
            <a:endParaRPr lang="en-US" dirty="0"/>
          </a:p>
          <a:p>
            <a:r>
              <a:rPr lang="en-US" dirty="0"/>
              <a:t>Human-centered approach seems reasonable</a:t>
            </a:r>
          </a:p>
          <a:p>
            <a:pPr lvl="1"/>
            <a:r>
              <a:rPr lang="en-US" dirty="0"/>
              <a:t>Which groups of “humans” are we referring to</a:t>
            </a:r>
          </a:p>
          <a:p>
            <a:pPr lvl="1"/>
            <a:r>
              <a:rPr lang="en-US" dirty="0"/>
              <a:t>Humans might not be able to solve these concerns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FD53-C43D-A443-A532-516570C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3726-C77C-7B48-B050-B6B9852D2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3341" cy="4351338"/>
          </a:xfrm>
        </p:spPr>
        <p:txBody>
          <a:bodyPr>
            <a:normAutofit/>
          </a:bodyPr>
          <a:lstStyle/>
          <a:p>
            <a:r>
              <a:rPr lang="en-US" dirty="0"/>
              <a:t>The idea is nice =&gt; AI is </a:t>
            </a:r>
            <a:r>
              <a:rPr lang="en-US" dirty="0">
                <a:solidFill>
                  <a:schemeClr val="accent1"/>
                </a:solidFill>
              </a:rPr>
              <a:t>augmenting</a:t>
            </a:r>
            <a:r>
              <a:rPr lang="en-US" dirty="0"/>
              <a:t> humans instead of </a:t>
            </a:r>
            <a:r>
              <a:rPr lang="en-US" dirty="0">
                <a:solidFill>
                  <a:schemeClr val="accent1"/>
                </a:solidFill>
              </a:rPr>
              <a:t>replacing</a:t>
            </a:r>
            <a:r>
              <a:rPr lang="en-US" dirty="0"/>
              <a:t> humans</a:t>
            </a:r>
          </a:p>
          <a:p>
            <a:endParaRPr lang="en-US" dirty="0"/>
          </a:p>
          <a:p>
            <a:r>
              <a:rPr lang="en-US" dirty="0"/>
              <a:t>AI might also be able to </a:t>
            </a:r>
            <a:r>
              <a:rPr lang="en-US" dirty="0">
                <a:solidFill>
                  <a:schemeClr val="accent2"/>
                </a:solidFill>
              </a:rPr>
              <a:t>manipulate</a:t>
            </a:r>
            <a:r>
              <a:rPr lang="en-US" dirty="0"/>
              <a:t> humans to make decisions</a:t>
            </a:r>
          </a:p>
          <a:p>
            <a:pPr lvl="1"/>
            <a:r>
              <a:rPr lang="en-US" dirty="0"/>
              <a:t>Think about recommendation letter writing in Assignment 3</a:t>
            </a:r>
          </a:p>
          <a:p>
            <a:pPr lvl="1"/>
            <a:endParaRPr lang="en-US" dirty="0"/>
          </a:p>
          <a:p>
            <a:r>
              <a:rPr lang="en-US" dirty="0"/>
              <a:t>Let’s just ask AI to present all information</a:t>
            </a:r>
          </a:p>
          <a:p>
            <a:pPr lvl="1"/>
            <a:r>
              <a:rPr lang="en-US" dirty="0"/>
              <a:t>Exceed the human cognitive load</a:t>
            </a:r>
          </a:p>
          <a:p>
            <a:pPr lvl="1"/>
            <a:endParaRPr lang="en-US" dirty="0"/>
          </a:p>
          <a:p>
            <a:r>
              <a:rPr lang="en-US" dirty="0"/>
              <a:t>Who to decide what AI should do?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48EA-039C-1341-96F4-E61EAE2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For </a:t>
            </a:r>
            <a:br>
              <a:rPr lang="en-US" dirty="0"/>
            </a:br>
            <a:r>
              <a:rPr lang="en-US" dirty="0"/>
              <a:t>AI/ML + Humans/Society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9CD8-C480-6046-813D-4943B26A1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15482"/>
            <a:ext cx="11160319" cy="434771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WashU</a:t>
            </a:r>
            <a:r>
              <a:rPr lang="en-US" dirty="0"/>
              <a:t> Division of Computational and Data Sciences</a:t>
            </a:r>
          </a:p>
          <a:p>
            <a:pPr lvl="1"/>
            <a:r>
              <a:rPr lang="en-US" dirty="0"/>
              <a:t>A PhD program hosted by CSE, Political Science, Social Work, Psychology and Brain Science</a:t>
            </a:r>
          </a:p>
          <a:p>
            <a:pPr lvl="1"/>
            <a:endParaRPr lang="en-US" dirty="0"/>
          </a:p>
          <a:p>
            <a:r>
              <a:rPr lang="en-US" dirty="0"/>
              <a:t>MIT Institute for Data, Systems, and Society</a:t>
            </a:r>
          </a:p>
          <a:p>
            <a:r>
              <a:rPr lang="en-US" dirty="0"/>
              <a:t>CMU Societal Computing</a:t>
            </a:r>
          </a:p>
          <a:p>
            <a:r>
              <a:rPr lang="en-US" dirty="0"/>
              <a:t>Stanford Institute for Human-Centered Artificial Intelligence </a:t>
            </a:r>
          </a:p>
          <a:p>
            <a:r>
              <a:rPr lang="it" dirty="0"/>
              <a:t>USC Center</a:t>
            </a:r>
            <a:r>
              <a:rPr lang="en-US" dirty="0"/>
              <a:t> for </a:t>
            </a:r>
            <a:r>
              <a:rPr lang="it" dirty="0"/>
              <a:t>AI in Society</a:t>
            </a:r>
          </a:p>
          <a:p>
            <a:r>
              <a:rPr lang="en-US" dirty="0"/>
              <a:t>Harvard Center for Research on Computation and Society</a:t>
            </a:r>
          </a:p>
          <a:p>
            <a:endParaRPr lang="en-US" dirty="0"/>
          </a:p>
          <a:p>
            <a:r>
              <a:rPr lang="en-US" dirty="0"/>
              <a:t>ACM </a:t>
            </a:r>
            <a:r>
              <a:rPr lang="en-US" dirty="0" err="1"/>
              <a:t>FAccT</a:t>
            </a:r>
            <a:r>
              <a:rPr lang="en-US" dirty="0"/>
              <a:t>* (Fairness, Accountability, and Transparency)</a:t>
            </a:r>
          </a:p>
          <a:p>
            <a:r>
              <a:rPr lang="en-US" dirty="0"/>
              <a:t>AAAI / ACM Conference on AI, Ethics, and Society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9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886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</a:t>
            </a:r>
            <a:r>
              <a:rPr lang="en-US" dirty="0">
                <a:solidFill>
                  <a:schemeClr val="accent1"/>
                </a:solidFill>
              </a:rPr>
              <a:t>6 pages </a:t>
            </a:r>
            <a:r>
              <a:rPr lang="en-US" dirty="0"/>
              <a:t>(plus unlimited number of pages for only references/citations)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tomorrow</a:t>
            </a:r>
          </a:p>
          <a:p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24</a:t>
            </a:r>
            <a:br>
              <a:rPr lang="en-US" sz="4000" dirty="0"/>
            </a:br>
            <a:r>
              <a:rPr lang="en-US" sz="4000" dirty="0"/>
              <a:t>Course Wrap-up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260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287"/>
            <a:ext cx="11128513" cy="5040124"/>
          </a:xfrm>
        </p:spPr>
        <p:txBody>
          <a:bodyPr>
            <a:normAutofit/>
          </a:bodyPr>
          <a:lstStyle/>
          <a:p>
            <a:r>
              <a:rPr lang="en-US" sz="2400" dirty="0"/>
              <a:t>Study the design and analysis of human-in-the-loop computation.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</a:t>
            </a:r>
            <a:r>
              <a:rPr lang="en-US" sz="2400" strike="sngStrike" dirty="0"/>
              <a:t>Will cover</a:t>
            </a:r>
            <a:r>
              <a:rPr lang="en-US" sz="2400" dirty="0"/>
              <a:t> Covered research papers from a wide spectrum of research fields, including machine learning, economics</a:t>
            </a:r>
          </a:p>
          <a:p>
            <a:r>
              <a:rPr lang="en-US" sz="2400" dirty="0"/>
              <a:t> Explore more? Google scholar, conferences on where the papers you read are from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BD105BA-9E40-D34D-85DA-D3259CD52DCF}"/>
              </a:ext>
            </a:extLst>
          </p:cNvPr>
          <p:cNvSpPr/>
          <p:nvPr/>
        </p:nvSpPr>
        <p:spPr>
          <a:xfrm>
            <a:off x="3305347" y="2190941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Human as data sources:</a:t>
            </a:r>
          </a:p>
          <a:p>
            <a:r>
              <a:rPr lang="en-US" b="1" dirty="0">
                <a:solidFill>
                  <a:schemeClr val="bg1"/>
                </a:solidFill>
              </a:rPr>
              <a:t>Label aggregation</a:t>
            </a:r>
          </a:p>
          <a:p>
            <a:r>
              <a:rPr lang="en-US" sz="1600" dirty="0"/>
              <a:t>Probabilistic reasoning to aggregate noisy human data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9650033-8EA4-D242-91F5-37A1C94D46DF}"/>
              </a:ext>
            </a:extLst>
          </p:cNvPr>
          <p:cNvSpPr/>
          <p:nvPr/>
        </p:nvSpPr>
        <p:spPr>
          <a:xfrm>
            <a:off x="3305347" y="3573206"/>
            <a:ext cx="2837739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Humans are “Humans”:</a:t>
            </a:r>
          </a:p>
          <a:p>
            <a:r>
              <a:rPr lang="en-US" b="1" dirty="0"/>
              <a:t>Incentive design</a:t>
            </a:r>
          </a:p>
          <a:p>
            <a:r>
              <a:rPr lang="en-US" sz="1600" dirty="0"/>
              <a:t>Game theoretical modeling of humans and incentive design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82AF4-5DD4-8D43-BF8F-4467688768C3}"/>
              </a:ext>
            </a:extLst>
          </p:cNvPr>
          <p:cNvSpPr/>
          <p:nvPr/>
        </p:nvSpPr>
        <p:spPr>
          <a:xfrm>
            <a:off x="6563266" y="2190940"/>
            <a:ext cx="3062626" cy="1201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Practical challenges:</a:t>
            </a:r>
          </a:p>
          <a:p>
            <a:r>
              <a:rPr lang="en-US" b="1" dirty="0"/>
              <a:t>Complex tasks and teams</a:t>
            </a:r>
          </a:p>
          <a:p>
            <a:r>
              <a:rPr lang="en-US" sz="1600" dirty="0"/>
              <a:t>Studies on workflow and team designs from HCI perspective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B10DBE-F95C-A14A-B352-B7C7A719DD14}"/>
              </a:ext>
            </a:extLst>
          </p:cNvPr>
          <p:cNvSpPr/>
          <p:nvPr/>
        </p:nvSpPr>
        <p:spPr>
          <a:xfrm>
            <a:off x="6560960" y="3568821"/>
            <a:ext cx="3062626" cy="1201687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Selected recent topics:</a:t>
            </a:r>
          </a:p>
          <a:p>
            <a:r>
              <a:rPr lang="en-US" sz="1600" dirty="0"/>
              <a:t>Ethical issues of AI/ML, learning with strategic behavior, Human-AI collaborations.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892A-D483-824B-A3B3-BD5A6FA9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736" y="2160947"/>
            <a:ext cx="1690737" cy="25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Biases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455412" y="1879242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455413" y="4717622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142238" y="3265013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038659" y="3233777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FA11-DA33-EF43-8C19-8AD04C7E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8EF9-A0CA-2941-B578-630270C47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54" y="1825625"/>
            <a:ext cx="5944263" cy="4351338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BF8FC-AF63-C642-B423-99DFACF7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70" y="2691220"/>
            <a:ext cx="3950319" cy="3485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35122E-1940-A64C-B0E7-79576D82040B}"/>
              </a:ext>
            </a:extLst>
          </p:cNvPr>
          <p:cNvSpPr txBox="1">
            <a:spLocks/>
          </p:cNvSpPr>
          <p:nvPr/>
        </p:nvSpPr>
        <p:spPr>
          <a:xfrm>
            <a:off x="6708662" y="1825625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Human-in-the-Loop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AA31A-17C4-A146-856D-A8580DD1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26" y="2228671"/>
            <a:ext cx="2718833" cy="1200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C12B3-CDC8-E34E-98F9-B8E0A79054D4}"/>
              </a:ext>
            </a:extLst>
          </p:cNvPr>
          <p:cNvSpPr txBox="1"/>
          <p:nvPr/>
        </p:nvSpPr>
        <p:spPr>
          <a:xfrm>
            <a:off x="6442399" y="3475466"/>
            <a:ext cx="5458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BB146B8-CE25-1442-9640-FA38B6E34906}"/>
              </a:ext>
            </a:extLst>
          </p:cNvPr>
          <p:cNvSpPr txBox="1">
            <a:spLocks/>
          </p:cNvSpPr>
          <p:nvPr/>
        </p:nvSpPr>
        <p:spPr>
          <a:xfrm>
            <a:off x="6757744" y="4263418"/>
            <a:ext cx="4736481" cy="4534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Machine-in-the-Loop</a:t>
            </a:r>
            <a:br>
              <a:rPr lang="en-US" dirty="0"/>
            </a:b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E57E1-FCAF-8A49-869F-D8A81027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80" y="4675795"/>
            <a:ext cx="2618518" cy="12676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F0ECAF-0491-5947-AAC8-8D121D425CA7}"/>
              </a:ext>
            </a:extLst>
          </p:cNvPr>
          <p:cNvSpPr txBox="1"/>
          <p:nvPr/>
        </p:nvSpPr>
        <p:spPr>
          <a:xfrm>
            <a:off x="6491481" y="59887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Model how humans model AI </a:t>
            </a:r>
          </a:p>
          <a:p>
            <a:pPr lvl="1"/>
            <a:r>
              <a:rPr lang="en-US" dirty="0"/>
              <a:t>Design AI/ML that account for humans’ mental models </a:t>
            </a:r>
          </a:p>
        </p:txBody>
      </p:sp>
    </p:spTree>
    <p:extLst>
      <p:ext uri="{BB962C8B-B14F-4D97-AF65-F5344CB8AC3E}">
        <p14:creationId xmlns:p14="http://schemas.microsoft.com/office/powerpoint/2010/main" val="23168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  <p:bldP spid="15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41126</TotalTime>
  <Words>823</Words>
  <Application>Microsoft Macintosh PowerPoint</Application>
  <PresentationFormat>Widescreen</PresentationFormat>
  <Paragraphs>127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Peer Review</vt:lpstr>
      <vt:lpstr>Lecture 24 Course Wrap-up</vt:lpstr>
      <vt:lpstr>Human-in-the-Loop Computation</vt:lpstr>
      <vt:lpstr>Interactions between Human and AI</vt:lpstr>
      <vt:lpstr>Human-AI Collaboration</vt:lpstr>
      <vt:lpstr>Opportunities and Challenges For  AI/ML + Humans/Society</vt:lpstr>
      <vt:lpstr>Opportunities and Challenges For  AI/ML + Humans/Society</vt:lpstr>
      <vt:lpstr>Human-Centered Machine Learning</vt:lpstr>
      <vt:lpstr>Opportunities and Challenges For  AI/ML + Humans/Society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4960</cp:revision>
  <cp:lastPrinted>2019-11-04T21:16:07Z</cp:lastPrinted>
  <dcterms:created xsi:type="dcterms:W3CDTF">2017-08-24T15:35:37Z</dcterms:created>
  <dcterms:modified xsi:type="dcterms:W3CDTF">2022-11-30T01:02:16Z</dcterms:modified>
</cp:coreProperties>
</file>